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1" r:id="rId3"/>
    <p:sldId id="273" r:id="rId4"/>
    <p:sldId id="257" r:id="rId5"/>
    <p:sldId id="271" r:id="rId6"/>
    <p:sldId id="272" r:id="rId7"/>
    <p:sldId id="274" r:id="rId8"/>
    <p:sldId id="275" r:id="rId9"/>
    <p:sldId id="263" r:id="rId10"/>
    <p:sldId id="268" r:id="rId11"/>
    <p:sldId id="258" r:id="rId12"/>
    <p:sldId id="267" r:id="rId13"/>
    <p:sldId id="259" r:id="rId14"/>
    <p:sldId id="260" r:id="rId15"/>
    <p:sldId id="261" r:id="rId16"/>
    <p:sldId id="262" r:id="rId17"/>
    <p:sldId id="264" r:id="rId18"/>
    <p:sldId id="276" r:id="rId19"/>
    <p:sldId id="278" r:id="rId20"/>
    <p:sldId id="277" r:id="rId21"/>
    <p:sldId id="265" r:id="rId22"/>
    <p:sldId id="266" r:id="rId23"/>
    <p:sldId id="282" r:id="rId24"/>
    <p:sldId id="280" r:id="rId25"/>
    <p:sldId id="269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2"/>
    <p:restoredTop sz="75173"/>
  </p:normalViewPr>
  <p:slideViewPr>
    <p:cSldViewPr snapToGrid="0" snapToObjects="1">
      <p:cViewPr>
        <p:scale>
          <a:sx n="81" d="100"/>
          <a:sy n="81" d="100"/>
        </p:scale>
        <p:origin x="528" y="432"/>
      </p:cViewPr>
      <p:guideLst/>
    </p:cSldViewPr>
  </p:slideViewPr>
  <p:outlineViewPr>
    <p:cViewPr>
      <p:scale>
        <a:sx n="33" d="100"/>
        <a:sy n="33" d="100"/>
      </p:scale>
      <p:origin x="0" y="-70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D8915-44E5-1C43-B433-3AAEE63A9645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EF71E-A83F-D448-AF1A-4AF3A7ED3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4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841CB-5EE2-364F-A03B-D501837DC887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1F48-7CAD-0741-9F0D-B35DF92CE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://www.amazon.com/gp/help/customer/display.html?nodeId=201453020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www.amazon.com/gp/help/customer/display.html?nodeId=201453020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7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9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7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8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7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http://www.amazon.com/gp/help/customer/display.html?nodeId=201453020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http://wit-design-patterns-2016.github.io/part-1/topic01-context/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4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Beware some cheaper ones have slower network speeds </a:t>
            </a:r>
          </a:p>
          <a:p>
            <a:r>
              <a:rPr lang="en-US" dirty="0" smtClean="0"/>
              <a:t>Some</a:t>
            </a:r>
            <a:r>
              <a:rPr lang="en-US" baseline="0" dirty="0" smtClean="0"/>
              <a:t> sticks don’t allow you to have network option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0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http://www.amazon.com/gp/help/customer/display.html?nodeId=201453020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http://wit-design-patterns-2016.github.io/part-1/topic01-context/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5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88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61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Theata</a:t>
            </a:r>
            <a:r>
              <a:rPr lang="en-US" baseline="0" dirty="0" smtClean="0"/>
              <a:t>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50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9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20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6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24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2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3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0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91F48-7CAD-0741-9F0D-B35DF92CE8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8.tiff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png"/><Relationship Id="rId9" Type="http://schemas.openxmlformats.org/officeDocument/2006/relationships/image" Target="../media/image10.tiff"/><Relationship Id="rId10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xplaineverything.com/final-argument-tutorials/" TargetMode="External"/><Relationship Id="rId4" Type="http://schemas.openxmlformats.org/officeDocument/2006/relationships/hyperlink" Target="http://explaineverything.com/" TargetMode="External"/><Relationship Id="rId5" Type="http://schemas.openxmlformats.org/officeDocument/2006/relationships/image" Target="../media/image10.tiff"/><Relationship Id="rId6" Type="http://schemas.openxmlformats.org/officeDocument/2006/relationships/image" Target="../media/image2.tiff"/><Relationship Id="rId7" Type="http://schemas.openxmlformats.org/officeDocument/2006/relationships/image" Target="../media/image19.png"/><Relationship Id="rId8" Type="http://schemas.openxmlformats.org/officeDocument/2006/relationships/image" Target="../media/image20.tiff"/><Relationship Id="rId9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tiff"/><Relationship Id="rId12" Type="http://schemas.openxmlformats.org/officeDocument/2006/relationships/image" Target="../media/image28.tiff"/><Relationship Id="rId13" Type="http://schemas.openxmlformats.org/officeDocument/2006/relationships/image" Target="../media/image29.png"/><Relationship Id="rId1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11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0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1.tiff"/><Relationship Id="rId5" Type="http://schemas.openxmlformats.org/officeDocument/2006/relationships/image" Target="../media/image23.tiff"/><Relationship Id="rId6" Type="http://schemas.openxmlformats.org/officeDocument/2006/relationships/image" Target="../media/image30.png"/><Relationship Id="rId7" Type="http://schemas.microsoft.com/office/2007/relationships/hdphoto" Target="../media/hdphoto4.wdp"/><Relationship Id="rId8" Type="http://schemas.openxmlformats.org/officeDocument/2006/relationships/image" Target="../media/image31.tiff"/><Relationship Id="rId9" Type="http://schemas.openxmlformats.org/officeDocument/2006/relationships/image" Target="../media/image32.tiff"/><Relationship Id="rId10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gp/help/customer/display.html?nodeId=201453020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it-design-patterns-2016.github.io/part-1/topic01-context/index.html" TargetMode="External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ivl.com/#top" TargetMode="External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6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essthisstuff.com/stuff/technology/digital-camcorders/movi-camera/" TargetMode="External"/><Relationship Id="rId4" Type="http://schemas.openxmlformats.org/officeDocument/2006/relationships/image" Target="../media/image40.png"/><Relationship Id="rId5" Type="http://schemas.openxmlformats.org/officeDocument/2006/relationships/hyperlink" Target="https://getmovi.com/videos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heanet.ie/" TargetMode="External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tomsguide.com/us/best-miracast-screen-mirroring,review-2286.html" TargetMode="External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NON-LINEAR </a:t>
            </a:r>
            <a:br>
              <a:rPr lang="en-US" dirty="0" smtClean="0"/>
            </a:br>
            <a:r>
              <a:rPr lang="en-US" dirty="0" smtClean="0"/>
              <a:t>WIRELESS PRESENTING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Colm</a:t>
            </a:r>
            <a:r>
              <a:rPr lang="en-US" dirty="0" smtClean="0"/>
              <a:t> </a:t>
            </a:r>
            <a:r>
              <a:rPr lang="en-US" dirty="0" err="1" smtClean="0"/>
              <a:t>Dunphy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72363" y="477737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Ver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1.4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08514">
            <a:off x="10729784" y="4115376"/>
            <a:ext cx="1292111" cy="9376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89" y="4515196"/>
            <a:ext cx="1685453" cy="2279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APPLE AIRPLAY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71" y="2886004"/>
            <a:ext cx="1313826" cy="1313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83" y="4855616"/>
            <a:ext cx="16129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4620" y="2115375"/>
            <a:ext cx="2274133" cy="1933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3952" y="4515196"/>
            <a:ext cx="2498048" cy="24980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637" y="3919472"/>
            <a:ext cx="909008" cy="909008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20806132">
            <a:off x="6522591" y="4448929"/>
            <a:ext cx="908416" cy="45342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0806132">
            <a:off x="8584836" y="3854500"/>
            <a:ext cx="1099150" cy="36583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/>
          <p:cNvSpPr/>
          <p:nvPr/>
        </p:nvSpPr>
        <p:spPr>
          <a:xfrm>
            <a:off x="186206" y="2498166"/>
            <a:ext cx="2248930" cy="4238368"/>
          </a:xfrm>
          <a:prstGeom prst="frame">
            <a:avLst>
              <a:gd name="adj1" fmla="val 6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 rot="5400000">
            <a:off x="3518338" y="4945507"/>
            <a:ext cx="421635" cy="179998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 rot="5400000">
            <a:off x="6006327" y="-127980"/>
            <a:ext cx="438361" cy="69368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467" y="973668"/>
            <a:ext cx="909008" cy="9090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538" b="89950" l="16601" r="80237">
                        <a14:foregroundMark x1="20553" y1="20603" x2="47826" y2="14573"/>
                        <a14:foregroundMark x1="41897" y1="59296" x2="49012" y2="63317"/>
                        <a14:foregroundMark x1="19763" y1="47236" x2="18577" y2="62814"/>
                        <a14:foregroundMark x1="21344" y1="12060" x2="26877" y2="17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9620" y="5827510"/>
            <a:ext cx="839802" cy="660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5515" y="5887785"/>
            <a:ext cx="520965" cy="5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93575" y="4984424"/>
            <a:ext cx="2402289" cy="17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7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75109" cy="4254500"/>
          </a:xfrm>
        </p:spPr>
        <p:txBody>
          <a:bodyPr>
            <a:normAutofit/>
          </a:bodyPr>
          <a:lstStyle/>
          <a:p>
            <a:r>
              <a:rPr lang="en-US" b="1" dirty="0" smtClean="0"/>
              <a:t>IPAD</a:t>
            </a:r>
            <a:r>
              <a:rPr lang="en-US" dirty="0" smtClean="0"/>
              <a:t> that needs to connect to a WIFI network</a:t>
            </a:r>
          </a:p>
          <a:p>
            <a:r>
              <a:rPr lang="en-US" b="1" dirty="0" smtClean="0"/>
              <a:t>APPLE TV </a:t>
            </a:r>
            <a:r>
              <a:rPr lang="en-US" dirty="0"/>
              <a:t>that needs to connect to </a:t>
            </a:r>
            <a:r>
              <a:rPr lang="en-US" dirty="0" smtClean="0"/>
              <a:t>the same </a:t>
            </a:r>
            <a:r>
              <a:rPr lang="en-US" dirty="0"/>
              <a:t>WIFI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Forget about using the college WIFI for this. Instead create your own using either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b="1" dirty="0" smtClean="0"/>
              <a:t>WIFI router </a:t>
            </a:r>
            <a:r>
              <a:rPr lang="en-US" dirty="0" smtClean="0"/>
              <a:t>(</a:t>
            </a:r>
            <a:r>
              <a:rPr lang="en-US" dirty="0" err="1" smtClean="0"/>
              <a:t>e.g</a:t>
            </a:r>
            <a:r>
              <a:rPr lang="en-US" dirty="0" smtClean="0"/>
              <a:t> Apple Airport wired to college </a:t>
            </a:r>
            <a:r>
              <a:rPr lang="en-US" dirty="0" err="1" smtClean="0"/>
              <a:t>ethernet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AppleTV</a:t>
            </a:r>
            <a:r>
              <a:rPr lang="en-US" dirty="0" smtClean="0"/>
              <a:t>. You should check with Computer Services that the </a:t>
            </a:r>
            <a:r>
              <a:rPr lang="en-US" dirty="0" err="1" smtClean="0"/>
              <a:t>ethernet</a:t>
            </a:r>
            <a:r>
              <a:rPr lang="en-US" dirty="0" smtClean="0"/>
              <a:t> port will work. Then connect the iPad wirelessly to the router)</a:t>
            </a:r>
          </a:p>
          <a:p>
            <a:pPr lvl="1"/>
            <a:r>
              <a:rPr lang="en-US" dirty="0" smtClean="0"/>
              <a:t>OR if you have an unlimited data plan on your phone, simply turn on a </a:t>
            </a:r>
            <a:r>
              <a:rPr lang="en-US" b="1" dirty="0" smtClean="0"/>
              <a:t>WIFI hotspot on your phone </a:t>
            </a:r>
          </a:p>
          <a:p>
            <a:pPr lvl="2"/>
            <a:r>
              <a:rPr lang="en-US" dirty="0" smtClean="0"/>
              <a:t>This is susceptible to noise and network stability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987" y="973668"/>
            <a:ext cx="909008" cy="9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9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AIRPLAY</a:t>
            </a:r>
            <a:r>
              <a:rPr lang="en-US" dirty="0"/>
              <a:t> icon is displayed on your IPad. Tap it to wirelessly transmit your screen to the APPLE TV BOX, which in turn is connected to the data projector.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You’ll </a:t>
            </a:r>
            <a:r>
              <a:rPr lang="en-US" dirty="0"/>
              <a:t>need </a:t>
            </a:r>
            <a:r>
              <a:rPr lang="en-US" dirty="0" smtClean="0"/>
              <a:t>a </a:t>
            </a:r>
            <a:r>
              <a:rPr lang="en-US" b="1" dirty="0" smtClean="0"/>
              <a:t>HDMI-VGA </a:t>
            </a:r>
            <a:r>
              <a:rPr lang="en-US" b="1" dirty="0"/>
              <a:t>adapter </a:t>
            </a:r>
            <a:r>
              <a:rPr lang="en-US" dirty="0"/>
              <a:t>for most data projectors. (You won’t be able to get sound on these so you’ll need an </a:t>
            </a:r>
            <a:r>
              <a:rPr lang="en-US" b="1" dirty="0" err="1"/>
              <a:t>AirPlay</a:t>
            </a:r>
            <a:r>
              <a:rPr lang="en-US" b="1" dirty="0"/>
              <a:t> speaker </a:t>
            </a:r>
            <a:r>
              <a:rPr lang="en-US" dirty="0" smtClean="0"/>
              <a:t>(UE Boom)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in the Airplay settings on the </a:t>
            </a:r>
            <a:r>
              <a:rPr lang="en-US" dirty="0" err="1"/>
              <a:t>AppleTV</a:t>
            </a:r>
            <a:r>
              <a:rPr lang="en-US" dirty="0"/>
              <a:t> you’ll need to choose chose that speaker for sound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b="1" dirty="0"/>
              <a:t>Keynote</a:t>
            </a:r>
            <a:r>
              <a:rPr lang="en-US" dirty="0"/>
              <a:t> or </a:t>
            </a:r>
            <a:r>
              <a:rPr lang="en-US" b="1" dirty="0"/>
              <a:t>Final Argument </a:t>
            </a:r>
            <a:r>
              <a:rPr lang="en-US" dirty="0"/>
              <a:t>apps for presenting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/>
              <a:t>Explain </a:t>
            </a:r>
            <a:r>
              <a:rPr lang="en-US" b="1" dirty="0"/>
              <a:t>Everything </a:t>
            </a:r>
            <a:r>
              <a:rPr lang="en-US" dirty="0"/>
              <a:t>for creating presentations on </a:t>
            </a:r>
            <a:r>
              <a:rPr lang="en-US" dirty="0" smtClean="0"/>
              <a:t>iPad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http://explaineverything.com/final-argument-tutorials/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http://explaineverything.com/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637" y="2502430"/>
            <a:ext cx="909008" cy="909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08514">
            <a:off x="9867494" y="4004180"/>
            <a:ext cx="909823" cy="66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930" y="3805533"/>
            <a:ext cx="1479070" cy="1088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141" y="5620395"/>
            <a:ext cx="1172918" cy="922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4782" y="5718500"/>
            <a:ext cx="726359" cy="726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987" y="973668"/>
            <a:ext cx="909008" cy="9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41583" cy="706964"/>
          </a:xfrm>
        </p:spPr>
        <p:txBody>
          <a:bodyPr/>
          <a:lstStyle/>
          <a:p>
            <a:r>
              <a:rPr lang="en-US" dirty="0" smtClean="0"/>
              <a:t>2. GOOGLE CHROMECAST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" y="4855616"/>
            <a:ext cx="1612900" cy="1257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52" y="4515196"/>
            <a:ext cx="2498048" cy="2498048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20806132">
            <a:off x="6327073" y="4471605"/>
            <a:ext cx="1099150" cy="3895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0806132">
            <a:off x="8584836" y="3854500"/>
            <a:ext cx="1099150" cy="36583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/>
          <p:cNvSpPr/>
          <p:nvPr/>
        </p:nvSpPr>
        <p:spPr>
          <a:xfrm>
            <a:off x="186206" y="2498166"/>
            <a:ext cx="2248930" cy="4238368"/>
          </a:xfrm>
          <a:prstGeom prst="frame">
            <a:avLst>
              <a:gd name="adj1" fmla="val 6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 rot="5400000">
            <a:off x="3605972" y="4857874"/>
            <a:ext cx="421635" cy="19752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 rot="5400000">
            <a:off x="6006327" y="-127980"/>
            <a:ext cx="438361" cy="69368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87" y="2994809"/>
            <a:ext cx="1865568" cy="1129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528109" y="4066340"/>
            <a:ext cx="921151" cy="6757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338028" y="1012895"/>
            <a:ext cx="978250" cy="717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460" y="3892445"/>
            <a:ext cx="1071576" cy="107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0603" y="4486290"/>
            <a:ext cx="1698186" cy="119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1567" y="5845500"/>
            <a:ext cx="756579" cy="7565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797" y="5845500"/>
            <a:ext cx="756579" cy="756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856" y="6238872"/>
            <a:ext cx="561975" cy="561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087" y="6233966"/>
            <a:ext cx="581128" cy="58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/>
          <a:srcRect r="49310" b="-857"/>
          <a:stretch/>
        </p:blipFill>
        <p:spPr>
          <a:xfrm>
            <a:off x="9988257" y="2133516"/>
            <a:ext cx="1806191" cy="13342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299" b="89051" l="51220" r="99729"/>
                    </a14:imgEffect>
                  </a14:imgLayer>
                </a14:imgProps>
              </a:ext>
            </a:extLst>
          </a:blip>
          <a:srcRect l="50691" r="-606" b="-857"/>
          <a:stretch/>
        </p:blipFill>
        <p:spPr>
          <a:xfrm>
            <a:off x="10015879" y="2777355"/>
            <a:ext cx="1778569" cy="13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GOOGLE </a:t>
            </a:r>
            <a:r>
              <a:rPr lang="en-US" dirty="0"/>
              <a:t>CHROMECAST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75084" cy="4254500"/>
          </a:xfrm>
        </p:spPr>
        <p:txBody>
          <a:bodyPr>
            <a:normAutofit/>
          </a:bodyPr>
          <a:lstStyle/>
          <a:p>
            <a:r>
              <a:rPr lang="en-US" b="1" dirty="0" smtClean="0"/>
              <a:t>Android Tablet </a:t>
            </a:r>
            <a:r>
              <a:rPr lang="en-US" dirty="0" smtClean="0"/>
              <a:t>that needs to connect to a WIFI network</a:t>
            </a:r>
          </a:p>
          <a:p>
            <a:r>
              <a:rPr lang="en-US" b="1" dirty="0" err="1" smtClean="0"/>
              <a:t>Chromecast</a:t>
            </a:r>
            <a:r>
              <a:rPr lang="en-US" b="1" dirty="0" smtClean="0"/>
              <a:t> </a:t>
            </a:r>
            <a:r>
              <a:rPr lang="en-US" dirty="0" smtClean="0"/>
              <a:t>stick that </a:t>
            </a:r>
            <a:r>
              <a:rPr lang="en-US" dirty="0"/>
              <a:t>needs to connect to </a:t>
            </a:r>
            <a:r>
              <a:rPr lang="en-US" dirty="0" smtClean="0"/>
              <a:t>the same </a:t>
            </a:r>
            <a:r>
              <a:rPr lang="en-US" dirty="0"/>
              <a:t>WIFI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Forget about using the college WIFI for this. Instead create your own using either </a:t>
            </a:r>
          </a:p>
          <a:p>
            <a:pPr lvl="1"/>
            <a:r>
              <a:rPr lang="en-US" dirty="0" smtClean="0"/>
              <a:t>a WIFI router </a:t>
            </a:r>
          </a:p>
          <a:p>
            <a:pPr lvl="1"/>
            <a:r>
              <a:rPr lang="en-US" dirty="0" smtClean="0"/>
              <a:t>or if you have an unlimited data plan on your phone, simply turn on a </a:t>
            </a:r>
            <a:r>
              <a:rPr lang="en-US" b="1" dirty="0" smtClean="0"/>
              <a:t>WIFI hotspot on your phone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Chromecast </a:t>
            </a:r>
            <a:r>
              <a:rPr lang="en-US" dirty="0" smtClean="0"/>
              <a:t>icon is displayed on your Android </a:t>
            </a:r>
            <a:r>
              <a:rPr lang="en-US" dirty="0" smtClean="0"/>
              <a:t>device. Turn </a:t>
            </a:r>
            <a:r>
              <a:rPr lang="en-US" dirty="0" smtClean="0"/>
              <a:t>it on to wirelessly mirror and transmit your screen to the Chromecast device which in turn is connected to the data projector. You’ll need a female </a:t>
            </a:r>
            <a:r>
              <a:rPr lang="en-US" b="1" dirty="0" smtClean="0"/>
              <a:t>HDMI-female VGA adapter </a:t>
            </a:r>
            <a:r>
              <a:rPr lang="en-US" dirty="0" smtClean="0"/>
              <a:t>for most </a:t>
            </a:r>
            <a:r>
              <a:rPr lang="en-US" dirty="0" smtClean="0"/>
              <a:t>old data </a:t>
            </a:r>
            <a:r>
              <a:rPr lang="en-US" dirty="0" smtClean="0"/>
              <a:t>projectors</a:t>
            </a:r>
          </a:p>
          <a:p>
            <a:r>
              <a:rPr lang="en-US" i="1" dirty="0" smtClean="0"/>
              <a:t>NOTE</a:t>
            </a:r>
            <a:r>
              <a:rPr lang="en-US" dirty="0" smtClean="0"/>
              <a:t>: </a:t>
            </a:r>
            <a:r>
              <a:rPr lang="en-US" i="1" dirty="0" smtClean="0"/>
              <a:t>you can mirror the </a:t>
            </a:r>
            <a:r>
              <a:rPr lang="en-US" i="1" dirty="0" smtClean="0"/>
              <a:t>Chromecast </a:t>
            </a:r>
            <a:r>
              <a:rPr lang="en-US" i="1" dirty="0" smtClean="0"/>
              <a:t>browser from </a:t>
            </a:r>
            <a:r>
              <a:rPr lang="en-US" i="1" dirty="0" smtClean="0"/>
              <a:t>Windows and Mac </a:t>
            </a:r>
            <a:r>
              <a:rPr lang="en-US" i="1" dirty="0" smtClean="0"/>
              <a:t>computers </a:t>
            </a:r>
            <a:r>
              <a:rPr lang="en-US" i="1" dirty="0" smtClean="0"/>
              <a:t>&amp; iOS using </a:t>
            </a:r>
            <a:r>
              <a:rPr lang="en-US" i="1" dirty="0" smtClean="0"/>
              <a:t>this method</a:t>
            </a:r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7323741" y="1051274"/>
            <a:ext cx="978250" cy="7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441583" cy="706964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MICROSOFT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3" y="4855616"/>
            <a:ext cx="1612900" cy="1257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952" y="4515196"/>
            <a:ext cx="2498048" cy="2498048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20806132">
            <a:off x="6327073" y="4471605"/>
            <a:ext cx="1099150" cy="3895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0806132">
            <a:off x="8584836" y="3854500"/>
            <a:ext cx="1099150" cy="36583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/>
          <p:cNvSpPr/>
          <p:nvPr/>
        </p:nvSpPr>
        <p:spPr>
          <a:xfrm>
            <a:off x="186206" y="2498166"/>
            <a:ext cx="2248930" cy="4238368"/>
          </a:xfrm>
          <a:prstGeom prst="frame">
            <a:avLst>
              <a:gd name="adj1" fmla="val 6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 rot="5400000">
            <a:off x="3605972" y="4857874"/>
            <a:ext cx="421635" cy="19752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 rot="5400000">
            <a:off x="6006327" y="-127980"/>
            <a:ext cx="438361" cy="69368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5460" y="3892445"/>
            <a:ext cx="1071576" cy="1071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2909" y="2104130"/>
            <a:ext cx="3880327" cy="218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427" y="2859151"/>
            <a:ext cx="1309688" cy="1635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763" y="4964021"/>
            <a:ext cx="2305050" cy="1495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209" y="3824559"/>
            <a:ext cx="1052857" cy="10528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888" y="800721"/>
            <a:ext cx="1052857" cy="10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MICROSOFT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03659" cy="4254500"/>
          </a:xfrm>
        </p:spPr>
        <p:txBody>
          <a:bodyPr>
            <a:normAutofit/>
          </a:bodyPr>
          <a:lstStyle/>
          <a:p>
            <a:r>
              <a:rPr lang="en-US" b="1" dirty="0" smtClean="0"/>
              <a:t>Microsoft Surface / Windows Tablet </a:t>
            </a:r>
            <a:r>
              <a:rPr lang="en-US" dirty="0" smtClean="0"/>
              <a:t>connects to a WIFI network</a:t>
            </a:r>
          </a:p>
          <a:p>
            <a:r>
              <a:rPr lang="en-US" b="1" dirty="0" smtClean="0"/>
              <a:t>A </a:t>
            </a:r>
            <a:r>
              <a:rPr lang="en-US" b="1" dirty="0" err="1" smtClean="0"/>
              <a:t>Miracast</a:t>
            </a:r>
            <a:r>
              <a:rPr lang="en-US" b="1" dirty="0" smtClean="0"/>
              <a:t> compatible device</a:t>
            </a:r>
            <a:r>
              <a:rPr lang="en-US" dirty="0" smtClean="0"/>
              <a:t> connects </a:t>
            </a:r>
            <a:r>
              <a:rPr lang="en-US" dirty="0"/>
              <a:t>to </a:t>
            </a:r>
            <a:r>
              <a:rPr lang="en-US" dirty="0" smtClean="0"/>
              <a:t>the same </a:t>
            </a:r>
            <a:r>
              <a:rPr lang="en-US" dirty="0"/>
              <a:t>WIFI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Forget about using the college WIFI for this. Instead create your own using either </a:t>
            </a:r>
          </a:p>
          <a:p>
            <a:pPr lvl="1"/>
            <a:r>
              <a:rPr lang="en-US" dirty="0" smtClean="0"/>
              <a:t>a WIFI router </a:t>
            </a:r>
          </a:p>
          <a:p>
            <a:pPr lvl="1"/>
            <a:r>
              <a:rPr lang="en-US" dirty="0" smtClean="0"/>
              <a:t>or if you have an unlimited data plan on your phone, simply turn on a </a:t>
            </a:r>
            <a:r>
              <a:rPr lang="en-US" b="1" dirty="0" smtClean="0"/>
              <a:t>WIFI hotspot on your phone</a:t>
            </a:r>
          </a:p>
          <a:p>
            <a:r>
              <a:rPr lang="en-US" dirty="0" smtClean="0"/>
              <a:t>The </a:t>
            </a:r>
            <a:r>
              <a:rPr lang="en-US" b="1" dirty="0" err="1"/>
              <a:t>Miracast</a:t>
            </a:r>
            <a:r>
              <a:rPr lang="en-US" b="1" dirty="0"/>
              <a:t> </a:t>
            </a:r>
            <a:r>
              <a:rPr lang="en-US" dirty="0" smtClean="0"/>
              <a:t>icon is displayed on your Surface or table. Turn it on to wirelessly mirror and transmit your screen to the </a:t>
            </a:r>
            <a:r>
              <a:rPr lang="en-US" dirty="0" err="1" smtClean="0"/>
              <a:t>Miracast</a:t>
            </a:r>
            <a:r>
              <a:rPr lang="en-US" dirty="0" smtClean="0"/>
              <a:t> compatible device which in turn is connected to the data projector. You’ll need a female </a:t>
            </a:r>
            <a:r>
              <a:rPr lang="en-US" b="1" dirty="0" smtClean="0"/>
              <a:t>HDMI-female VGA adapter </a:t>
            </a:r>
            <a:r>
              <a:rPr lang="en-US" dirty="0" smtClean="0"/>
              <a:t>for most data projectors</a:t>
            </a:r>
          </a:p>
          <a:p>
            <a:r>
              <a:rPr lang="en-US" dirty="0" smtClean="0"/>
              <a:t>Microsoft sells its own device called “</a:t>
            </a:r>
            <a:r>
              <a:rPr lang="en-US" b="1" dirty="0" smtClean="0"/>
              <a:t>Microsoft Wireless Display Adapter</a:t>
            </a:r>
            <a:r>
              <a:rPr lang="en-US" dirty="0" smtClean="0"/>
              <a:t>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23" y="800721"/>
            <a:ext cx="1052857" cy="10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4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Amazon </a:t>
            </a:r>
            <a:r>
              <a:rPr lang="en-US" dirty="0"/>
              <a:t>Fire </a:t>
            </a:r>
            <a:r>
              <a:rPr lang="en-US" dirty="0" smtClean="0"/>
              <a:t>TV: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734402" cy="3416300"/>
          </a:xfrm>
        </p:spPr>
        <p:txBody>
          <a:bodyPr/>
          <a:lstStyle/>
          <a:p>
            <a:r>
              <a:rPr lang="en-US" sz="2400" dirty="0" smtClean="0">
                <a:hlinkClick r:id="rId3"/>
              </a:rPr>
              <a:t>Howto </a:t>
            </a:r>
            <a:r>
              <a:rPr lang="en-US" sz="2400" dirty="0" smtClean="0">
                <a:hlinkClick r:id="rId3"/>
              </a:rPr>
              <a:t>&amp; Supported </a:t>
            </a:r>
            <a:r>
              <a:rPr lang="en-US" sz="2400" dirty="0" smtClean="0">
                <a:hlinkClick r:id="rId3"/>
              </a:rPr>
              <a:t>Devices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For </a:t>
            </a:r>
            <a:r>
              <a:rPr lang="en-US" sz="2400" dirty="0" err="1" smtClean="0"/>
              <a:t>AirPlay</a:t>
            </a:r>
            <a:r>
              <a:rPr lang="en-US" sz="2400" dirty="0" smtClean="0"/>
              <a:t>, picture is not rendered as well as </a:t>
            </a:r>
            <a:r>
              <a:rPr lang="en-US" sz="2400" dirty="0" err="1" smtClean="0"/>
              <a:t>AppleTV</a:t>
            </a:r>
            <a:endParaRPr lang="en-US" sz="2400" dirty="0" smtClean="0"/>
          </a:p>
          <a:p>
            <a:pPr lvl="2"/>
            <a:endParaRPr lang="en-US" dirty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435" y="26035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Android TV Boxes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58" y="2711597"/>
            <a:ext cx="5324549" cy="36258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237317" y="2711597"/>
            <a:ext cx="5954683" cy="394438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Some </a:t>
            </a:r>
            <a:r>
              <a:rPr lang="en-US" sz="2800" b="1" dirty="0" smtClean="0"/>
              <a:t>Android TV Boxes </a:t>
            </a:r>
            <a:r>
              <a:rPr lang="en-US" sz="2800" dirty="0" smtClean="0"/>
              <a:t>have WIFI &amp; Ethernet and support all MIRACAST standards:</a:t>
            </a:r>
            <a:br>
              <a:rPr lang="en-US" sz="2800" dirty="0" smtClean="0"/>
            </a:br>
            <a:endParaRPr lang="en-US" sz="2800" dirty="0" smtClean="0"/>
          </a:p>
          <a:p>
            <a:pPr lvl="1"/>
            <a:r>
              <a:rPr lang="en-US" sz="2400" dirty="0" smtClean="0"/>
              <a:t>APPLE </a:t>
            </a:r>
            <a:r>
              <a:rPr lang="en-US" sz="2400" b="1" dirty="0" smtClean="0"/>
              <a:t>AIRPLAY</a:t>
            </a:r>
          </a:p>
          <a:p>
            <a:pPr lvl="1"/>
            <a:r>
              <a:rPr lang="en-US" sz="2400" dirty="0" smtClean="0"/>
              <a:t>GOOGLE </a:t>
            </a:r>
            <a:r>
              <a:rPr lang="en-US" sz="2400" b="1" dirty="0" smtClean="0"/>
              <a:t>CHROMECAST</a:t>
            </a:r>
          </a:p>
          <a:p>
            <a:pPr lvl="1"/>
            <a:r>
              <a:rPr lang="en-US" sz="2400" dirty="0" smtClean="0"/>
              <a:t>MICROSOFT </a:t>
            </a:r>
            <a:r>
              <a:rPr lang="en-US" sz="2400" b="1" dirty="0" smtClean="0"/>
              <a:t>MIRACAST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984589" cy="2283824"/>
          </a:xfrm>
        </p:spPr>
        <p:txBody>
          <a:bodyPr/>
          <a:lstStyle/>
          <a:p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1. TIED (</a:t>
            </a:r>
            <a:r>
              <a:rPr lang="en-US" sz="3600" b="1" dirty="0" smtClean="0"/>
              <a:t>WIRED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2. TETHERED (</a:t>
            </a:r>
            <a:r>
              <a:rPr lang="en-US" sz="3600" b="1" dirty="0" smtClean="0"/>
              <a:t>WIRELESS</a:t>
            </a:r>
            <a:r>
              <a:rPr lang="en-US" sz="3600" dirty="0" smtClean="0"/>
              <a:t>)</a:t>
            </a:r>
          </a:p>
          <a:p>
            <a:pPr lvl="1"/>
            <a:r>
              <a:rPr lang="en-US" sz="3400" dirty="0" smtClean="0"/>
              <a:t>Apple</a:t>
            </a:r>
          </a:p>
          <a:p>
            <a:pPr lvl="1"/>
            <a:r>
              <a:rPr lang="en-US" sz="3400" dirty="0" smtClean="0"/>
              <a:t>Android</a:t>
            </a:r>
          </a:p>
          <a:p>
            <a:pPr lvl="1"/>
            <a:r>
              <a:rPr lang="en-US" sz="3400" dirty="0" smtClean="0"/>
              <a:t>Windows</a:t>
            </a:r>
          </a:p>
          <a:p>
            <a:pPr lvl="1"/>
            <a:r>
              <a:rPr lang="en-US" sz="3400" dirty="0" smtClean="0"/>
              <a:t>Amazon </a:t>
            </a:r>
            <a:r>
              <a:rPr lang="en-US" sz="3400" dirty="0" err="1" smtClean="0"/>
              <a:t>FireStick</a:t>
            </a:r>
            <a:endParaRPr lang="en-US" sz="3400" dirty="0" smtClean="0"/>
          </a:p>
          <a:p>
            <a:pPr lvl="1"/>
            <a:r>
              <a:rPr lang="en-US" sz="3400" dirty="0" smtClean="0"/>
              <a:t>Android TV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625590" y="2603499"/>
            <a:ext cx="4825158" cy="3416301"/>
          </a:xfrm>
        </p:spPr>
        <p:txBody>
          <a:bodyPr>
            <a:noAutofit/>
          </a:bodyPr>
          <a:lstStyle/>
          <a:p>
            <a:r>
              <a:rPr lang="en-US" sz="2800" dirty="0" smtClean="0"/>
              <a:t>3. </a:t>
            </a:r>
            <a:r>
              <a:rPr lang="en-US" sz="2800" b="1" dirty="0" smtClean="0"/>
              <a:t>RECORDING</a:t>
            </a:r>
          </a:p>
          <a:p>
            <a:pPr lvl="1"/>
            <a:r>
              <a:rPr lang="en-US" sz="2600" dirty="0" smtClean="0"/>
              <a:t>iPad Pro</a:t>
            </a:r>
          </a:p>
          <a:p>
            <a:pPr lvl="1"/>
            <a:r>
              <a:rPr lang="en-US" sz="2600" dirty="0" smtClean="0"/>
              <a:t>SWIVL</a:t>
            </a:r>
          </a:p>
          <a:p>
            <a:pPr lvl="1"/>
            <a:r>
              <a:rPr lang="en-US" sz="2600" dirty="0" smtClean="0"/>
              <a:t>MOVI</a:t>
            </a:r>
          </a:p>
          <a:p>
            <a:r>
              <a:rPr lang="en-US" sz="2800" dirty="0" smtClean="0"/>
              <a:t>4. </a:t>
            </a:r>
            <a:r>
              <a:rPr lang="en-US" sz="2800" b="1" dirty="0" smtClean="0"/>
              <a:t>MEDIA HOSTING</a:t>
            </a:r>
          </a:p>
          <a:p>
            <a:pPr lvl="1"/>
            <a:r>
              <a:rPr lang="en-US" sz="2600" dirty="0" smtClean="0"/>
              <a:t>Video</a:t>
            </a:r>
          </a:p>
          <a:p>
            <a:pPr lvl="1"/>
            <a:r>
              <a:rPr lang="en-US" sz="2600" dirty="0" smtClean="0"/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200993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iPAD</a:t>
            </a:r>
            <a:r>
              <a:rPr lang="en-US" dirty="0"/>
              <a:t> Pro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571309" cy="34163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Powerful </a:t>
            </a:r>
            <a:r>
              <a:rPr lang="en-US" sz="2200" dirty="0" smtClean="0"/>
              <a:t>enough to make </a:t>
            </a:r>
            <a:r>
              <a:rPr lang="en-US" sz="2200" b="1" dirty="0" smtClean="0"/>
              <a:t>recordings</a:t>
            </a:r>
            <a:r>
              <a:rPr lang="en-US" sz="2200" dirty="0" smtClean="0"/>
              <a:t> at the same time (</a:t>
            </a:r>
            <a:r>
              <a:rPr lang="en-US" sz="2200" dirty="0" err="1" smtClean="0"/>
              <a:t>iPAD</a:t>
            </a:r>
            <a:r>
              <a:rPr lang="en-US" sz="2200" dirty="0" smtClean="0"/>
              <a:t> is not</a:t>
            </a:r>
            <a:r>
              <a:rPr lang="en-US" sz="2200" dirty="0" smtClean="0"/>
              <a:t>)</a:t>
            </a:r>
            <a:br>
              <a:rPr lang="en-US" sz="2200" dirty="0" smtClean="0"/>
            </a:br>
            <a:endParaRPr lang="en-US" sz="2200" dirty="0" smtClean="0"/>
          </a:p>
          <a:p>
            <a:r>
              <a:rPr lang="en-US" sz="2200" dirty="0" smtClean="0"/>
              <a:t>Within Final Argument you can drag a recording straight to YouTube</a:t>
            </a:r>
          </a:p>
          <a:p>
            <a:pPr lvl="1"/>
            <a:r>
              <a:rPr lang="en-US" sz="2000" dirty="0" smtClean="0">
                <a:hlinkClick r:id="rId3"/>
              </a:rPr>
              <a:t>Example </a:t>
            </a:r>
            <a:r>
              <a:rPr lang="en-US" sz="2000" dirty="0" smtClean="0">
                <a:hlinkClick r:id="rId3"/>
              </a:rPr>
              <a:t>recordings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pPr lvl="2"/>
            <a:endParaRPr lang="en-US" sz="1800" dirty="0"/>
          </a:p>
          <a:p>
            <a:endParaRPr lang="en-US" sz="2400" dirty="0" smtClean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525" y="4574572"/>
            <a:ext cx="649135" cy="61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970" y="2607860"/>
            <a:ext cx="4713462" cy="30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- SWIVL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4460875"/>
            <a:ext cx="8825659" cy="2397125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SWIVL</a:t>
            </a:r>
            <a:endParaRPr lang="en-US" dirty="0" smtClean="0"/>
          </a:p>
          <a:p>
            <a:pPr lvl="1"/>
            <a:r>
              <a:rPr lang="en-US" dirty="0" smtClean="0"/>
              <a:t>The camera follows you</a:t>
            </a:r>
          </a:p>
          <a:p>
            <a:pPr lvl="1"/>
            <a:r>
              <a:rPr lang="en-US" dirty="0" smtClean="0"/>
              <a:t>Remote to zoom in/out</a:t>
            </a:r>
          </a:p>
          <a:p>
            <a:pPr lvl="1"/>
            <a:r>
              <a:rPr lang="en-US" dirty="0" smtClean="0"/>
              <a:t>Save to cloud</a:t>
            </a:r>
          </a:p>
          <a:p>
            <a:pPr lvl="1"/>
            <a:r>
              <a:rPr lang="en-US" dirty="0" smtClean="0"/>
              <a:t>$249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25" y="2337461"/>
            <a:ext cx="3696607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54" y="2284147"/>
            <a:ext cx="3937000" cy="207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262" y="688781"/>
            <a:ext cx="1571625" cy="12858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13186" y="6238545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www.swivl.com</a:t>
            </a:r>
            <a:r>
              <a:rPr lang="en-US" dirty="0">
                <a:hlinkClick r:id="rId3"/>
              </a:rPr>
              <a:t>/#top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- MOVI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54955" y="2522538"/>
            <a:ext cx="4631484" cy="4192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MOVI</a:t>
            </a:r>
            <a:r>
              <a:rPr lang="en-US" dirty="0" smtClean="0"/>
              <a:t> – “The Live Event Camera”</a:t>
            </a:r>
          </a:p>
          <a:p>
            <a:pPr lvl="1"/>
            <a:r>
              <a:rPr lang="en-US" dirty="0" smtClean="0"/>
              <a:t>1 button sharing</a:t>
            </a:r>
          </a:p>
          <a:p>
            <a:pPr lvl="1"/>
            <a:r>
              <a:rPr lang="en-US" dirty="0" smtClean="0"/>
              <a:t>9 different shots from 1 camera</a:t>
            </a:r>
          </a:p>
          <a:p>
            <a:pPr lvl="1"/>
            <a:r>
              <a:rPr lang="en-US" dirty="0" smtClean="0"/>
              <a:t>Tap to cut between shots</a:t>
            </a:r>
          </a:p>
          <a:p>
            <a:pPr lvl="1"/>
            <a:r>
              <a:rPr lang="en-US" dirty="0" smtClean="0"/>
              <a:t>Pinch zoom</a:t>
            </a:r>
          </a:p>
          <a:p>
            <a:pPr lvl="1"/>
            <a:r>
              <a:rPr lang="en-US" dirty="0" smtClean="0"/>
              <a:t>Drag to pan</a:t>
            </a:r>
          </a:p>
          <a:p>
            <a:pPr lvl="1"/>
            <a:r>
              <a:rPr lang="en-US" dirty="0" smtClean="0"/>
              <a:t>Movement tracking</a:t>
            </a:r>
          </a:p>
          <a:p>
            <a:pPr lvl="1"/>
            <a:r>
              <a:rPr lang="en-US" dirty="0" smtClean="0"/>
              <a:t>$299 - $549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099" y="2617612"/>
            <a:ext cx="4586463" cy="2411592"/>
          </a:xfrm>
          <a:prstGeom prst="rect">
            <a:avLst/>
          </a:prstGeom>
        </p:spPr>
      </p:pic>
      <p:sp>
        <p:nvSpPr>
          <p:cNvPr id="6" name="Action Button: Movie 5">
            <a:hlinkClick r:id="rId5" highlightClick="1"/>
          </p:cNvPr>
          <p:cNvSpPr/>
          <p:nvPr/>
        </p:nvSpPr>
        <p:spPr>
          <a:xfrm>
            <a:off x="1662141" y="5757744"/>
            <a:ext cx="878441" cy="70008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448" y="2928938"/>
            <a:ext cx="3817743" cy="2041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069" y="973668"/>
            <a:ext cx="1479370" cy="8429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22036" y="6273164"/>
            <a:ext cx="332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getmovi.com</a:t>
            </a:r>
            <a:r>
              <a:rPr lang="en-US" dirty="0">
                <a:hlinkClick r:id="rId5"/>
              </a:rPr>
              <a:t>/videos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2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Recording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9711" y="4637252"/>
            <a:ext cx="1450427" cy="12905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Photo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Notes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38" y="2320249"/>
            <a:ext cx="2075971" cy="167738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42049" y="4623674"/>
            <a:ext cx="1450427" cy="12905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Photo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Notes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8051"/>
          <a:stretch/>
        </p:blipFill>
        <p:spPr>
          <a:xfrm>
            <a:off x="3626299" y="2254061"/>
            <a:ext cx="2681929" cy="1707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545" y="2437356"/>
            <a:ext cx="1435875" cy="143587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991788" y="4637251"/>
            <a:ext cx="1903391" cy="1290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/>
              <a:t>360 Photos</a:t>
            </a:r>
          </a:p>
          <a:p>
            <a:r>
              <a:rPr lang="en-US" sz="1500" dirty="0" smtClean="0"/>
              <a:t>360 Video</a:t>
            </a:r>
          </a:p>
          <a:p>
            <a:r>
              <a:rPr lang="en-US" sz="1500" dirty="0" smtClean="0"/>
              <a:t>VR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50" y="2526114"/>
            <a:ext cx="1609094" cy="126565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351584" y="4637251"/>
            <a:ext cx="1450427" cy="1290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 smtClean="0"/>
              <a:t>Photo</a:t>
            </a:r>
          </a:p>
          <a:p>
            <a:r>
              <a:rPr lang="en-US" sz="1500" dirty="0" smtClean="0"/>
              <a:t>Audio</a:t>
            </a:r>
          </a:p>
          <a:p>
            <a:r>
              <a:rPr lang="en-US" sz="1500" dirty="0" smtClean="0"/>
              <a:t>Video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2887" y="6233762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 You have one of these devices?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40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984589" cy="2283824"/>
          </a:xfrm>
        </p:spPr>
        <p:txBody>
          <a:bodyPr/>
          <a:lstStyle/>
          <a:p>
            <a:r>
              <a:rPr lang="en-US" dirty="0" smtClean="0"/>
              <a:t>MEDIA HOSTING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427446" cy="706964"/>
          </a:xfrm>
        </p:spPr>
        <p:txBody>
          <a:bodyPr/>
          <a:lstStyle/>
          <a:p>
            <a:r>
              <a:rPr lang="en-US" dirty="0" smtClean="0"/>
              <a:t>Making </a:t>
            </a:r>
            <a:r>
              <a:rPr lang="en-US" b="1" dirty="0" smtClean="0"/>
              <a:t>VIDEO</a:t>
            </a:r>
            <a:r>
              <a:rPr lang="en-US" dirty="0" smtClean="0"/>
              <a:t> Recordings </a:t>
            </a:r>
            <a:r>
              <a:rPr lang="en-US" dirty="0" smtClean="0"/>
              <a:t>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dirty="0" smtClean="0"/>
              <a:t>Media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Upload to </a:t>
            </a:r>
            <a:r>
              <a:rPr lang="en-US" b="1" dirty="0" smtClean="0"/>
              <a:t>YouTube</a:t>
            </a:r>
          </a:p>
          <a:p>
            <a:pPr lvl="1"/>
            <a:r>
              <a:rPr lang="en-US" b="1" dirty="0" smtClean="0"/>
              <a:t>Private</a:t>
            </a:r>
            <a:r>
              <a:rPr lang="en-US" dirty="0" smtClean="0"/>
              <a:t> (only you)</a:t>
            </a:r>
          </a:p>
          <a:p>
            <a:pPr lvl="1"/>
            <a:r>
              <a:rPr lang="en-US" b="1" dirty="0" smtClean="0"/>
              <a:t>Unlisted </a:t>
            </a:r>
            <a:r>
              <a:rPr lang="en-US" dirty="0" smtClean="0"/>
              <a:t>(anyone with URL)</a:t>
            </a:r>
            <a:endParaRPr lang="en-US" b="1" dirty="0" smtClean="0"/>
          </a:p>
          <a:p>
            <a:pPr lvl="1"/>
            <a:r>
              <a:rPr lang="en-US" b="1" dirty="0" smtClean="0"/>
              <a:t>Public</a:t>
            </a:r>
            <a:r>
              <a:rPr lang="en-US" dirty="0" smtClean="0"/>
              <a:t> (Listed in Google)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Upload to </a:t>
            </a:r>
            <a:r>
              <a:rPr lang="en-US" b="1" dirty="0" smtClean="0"/>
              <a:t>VIMEO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dirty="0" smtClean="0"/>
              <a:t>Upload to </a:t>
            </a:r>
            <a:r>
              <a:rPr lang="en-US" b="1" dirty="0" smtClean="0"/>
              <a:t>HEANET</a:t>
            </a:r>
          </a:p>
          <a:p>
            <a:pPr lvl="1"/>
            <a:r>
              <a:rPr lang="en-US" dirty="0" err="1">
                <a:hlinkClick r:id="rId3"/>
              </a:rPr>
              <a:t>m</a:t>
            </a:r>
            <a:r>
              <a:rPr lang="en-US" dirty="0" err="1" smtClean="0">
                <a:hlinkClick r:id="rId3"/>
              </a:rPr>
              <a:t>edia.heanet.ie</a:t>
            </a:r>
            <a:endParaRPr lang="en-US" dirty="0" smtClean="0"/>
          </a:p>
          <a:p>
            <a:pPr lvl="1"/>
            <a:r>
              <a:rPr lang="en-US" dirty="0" smtClean="0"/>
              <a:t>Using your WIT credentials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951" y="3887883"/>
            <a:ext cx="30480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950" y="2475195"/>
            <a:ext cx="3042943" cy="1236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950" y="5021635"/>
            <a:ext cx="3042943" cy="12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427446" cy="706964"/>
          </a:xfrm>
        </p:spPr>
        <p:txBody>
          <a:bodyPr/>
          <a:lstStyle/>
          <a:p>
            <a:r>
              <a:rPr lang="en-US" dirty="0" smtClean="0"/>
              <a:t>Making </a:t>
            </a:r>
            <a:r>
              <a:rPr lang="en-US" b="1" dirty="0" smtClean="0"/>
              <a:t>AUDIO</a:t>
            </a:r>
            <a:r>
              <a:rPr lang="en-US" dirty="0" smtClean="0"/>
              <a:t> Recordings </a:t>
            </a:r>
            <a:r>
              <a:rPr lang="en-US" dirty="0" smtClean="0"/>
              <a:t>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dirty="0" smtClean="0"/>
              <a:t>Media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 </a:t>
            </a:r>
            <a:r>
              <a:rPr lang="en-US" dirty="0" smtClean="0"/>
              <a:t>to </a:t>
            </a:r>
            <a:r>
              <a:rPr lang="en-US" b="1" dirty="0" smtClean="0"/>
              <a:t>HEANET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edia.heanet.ie</a:t>
            </a:r>
            <a:endParaRPr lang="en-US" dirty="0" smtClean="0"/>
          </a:p>
          <a:p>
            <a:pPr lvl="1"/>
            <a:r>
              <a:rPr lang="en-US" dirty="0" smtClean="0"/>
              <a:t>Using your WIT </a:t>
            </a:r>
            <a:r>
              <a:rPr lang="en-US" dirty="0" smtClean="0"/>
              <a:t>credentials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Upload to </a:t>
            </a:r>
            <a:r>
              <a:rPr lang="en-US" b="1" dirty="0" err="1" smtClean="0"/>
              <a:t>SoundCloud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Upload to </a:t>
            </a:r>
            <a:r>
              <a:rPr lang="en-US" b="1" dirty="0" err="1" smtClean="0"/>
              <a:t>Podomatic</a:t>
            </a:r>
            <a:endParaRPr lang="en-US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85" y="2603500"/>
            <a:ext cx="2200220" cy="902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485" y="3455038"/>
            <a:ext cx="1890254" cy="1415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983" y="5119370"/>
            <a:ext cx="2370701" cy="4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TIED (WIRED)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66000" flipV="1">
            <a:off x="1933783" y="5062172"/>
            <a:ext cx="1292111" cy="1418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994" y="2586277"/>
            <a:ext cx="1685453" cy="2279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Presenting with a </a:t>
            </a:r>
            <a:r>
              <a:rPr lang="en-US" dirty="0" smtClean="0"/>
              <a:t>tablet/phone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928" y="3931953"/>
            <a:ext cx="839802" cy="660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0649" y="2706904"/>
            <a:ext cx="726359" cy="726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6424" y="2481675"/>
            <a:ext cx="79496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USING OLD DATA PROJECTORS</a:t>
            </a:r>
          </a:p>
          <a:p>
            <a:endParaRPr lang="en-US" sz="2800" dirty="0"/>
          </a:p>
          <a:p>
            <a:r>
              <a:rPr lang="en-US" sz="2800" dirty="0" smtClean="0"/>
              <a:t>Use </a:t>
            </a:r>
            <a:r>
              <a:rPr lang="en-US" sz="2800" dirty="0" smtClean="0"/>
              <a:t>a VGA adapter with your </a:t>
            </a:r>
            <a:r>
              <a:rPr lang="en-US" sz="2800" dirty="0" smtClean="0"/>
              <a:t>tablet / phone</a:t>
            </a:r>
            <a:endParaRPr lang="en-US" sz="2800" dirty="0" smtClean="0"/>
          </a:p>
          <a:p>
            <a:r>
              <a:rPr lang="en-US" sz="2800" dirty="0" smtClean="0"/>
              <a:t> </a:t>
            </a:r>
          </a:p>
          <a:p>
            <a:r>
              <a:rPr lang="en-US" sz="2800" dirty="0" smtClean="0"/>
              <a:t>Connect this as you would a </a:t>
            </a:r>
            <a:r>
              <a:rPr lang="en-US" sz="2800" dirty="0" smtClean="0"/>
              <a:t>laptop to older </a:t>
            </a:r>
            <a:br>
              <a:rPr lang="en-US" sz="2800" dirty="0" smtClean="0"/>
            </a:br>
            <a:r>
              <a:rPr lang="en-US" sz="2800" dirty="0" smtClean="0"/>
              <a:t>data projectors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25" y="3145048"/>
            <a:ext cx="1342006" cy="17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94" y="2586277"/>
            <a:ext cx="1685453" cy="2279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Presenting with a </a:t>
            </a:r>
            <a:r>
              <a:rPr lang="en-US" dirty="0" smtClean="0"/>
              <a:t>tablet/phone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928" y="3931953"/>
            <a:ext cx="839802" cy="660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649" y="2706904"/>
            <a:ext cx="726359" cy="726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4385" y="2487639"/>
            <a:ext cx="79073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USING NEW DATA PROJECTORS</a:t>
            </a:r>
          </a:p>
          <a:p>
            <a:endParaRPr lang="en-US" sz="2800" dirty="0"/>
          </a:p>
          <a:p>
            <a:r>
              <a:rPr lang="en-US" sz="2800" dirty="0" smtClean="0"/>
              <a:t>Use </a:t>
            </a:r>
            <a:r>
              <a:rPr lang="en-US" sz="2800" dirty="0" smtClean="0"/>
              <a:t>a </a:t>
            </a:r>
            <a:r>
              <a:rPr lang="en-US" sz="2800" dirty="0" smtClean="0"/>
              <a:t>HDMI display adapter </a:t>
            </a:r>
            <a:r>
              <a:rPr lang="en-US" sz="2800" dirty="0" smtClean="0"/>
              <a:t>with your </a:t>
            </a:r>
            <a:r>
              <a:rPr lang="en-US" sz="2800" dirty="0" smtClean="0"/>
              <a:t>tablet / phone</a:t>
            </a:r>
            <a:endParaRPr lang="en-US" sz="2800" dirty="0" smtClean="0"/>
          </a:p>
          <a:p>
            <a:r>
              <a:rPr lang="en-US" sz="2800" dirty="0" smtClean="0"/>
              <a:t> </a:t>
            </a:r>
          </a:p>
          <a:p>
            <a:r>
              <a:rPr lang="en-US" sz="2800" dirty="0" smtClean="0"/>
              <a:t>Connect this as you would a </a:t>
            </a:r>
            <a:r>
              <a:rPr lang="en-US" sz="2800" dirty="0" smtClean="0"/>
              <a:t>laptop to newer data projectors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25" y="3145048"/>
            <a:ext cx="1342006" cy="17205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50" b="93800" l="33750" r="66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994" y="4891583"/>
            <a:ext cx="1672106" cy="16721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27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Adapter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1" y="2369656"/>
            <a:ext cx="6383966" cy="4488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6465" y="2709898"/>
            <a:ext cx="46357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 smtClean="0"/>
              <a:t>Single connector supports all 3: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VGA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DVI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HDMI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1755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TETHERED (WIRELESS)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5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Presenting -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25920" cy="3416300"/>
          </a:xfrm>
        </p:spPr>
        <p:txBody>
          <a:bodyPr/>
          <a:lstStyle/>
          <a:p>
            <a:r>
              <a:rPr lang="en-US" sz="3000" dirty="0" smtClean="0"/>
              <a:t>Tablet / phone</a:t>
            </a:r>
          </a:p>
          <a:p>
            <a:r>
              <a:rPr lang="en-US" sz="3000" dirty="0" smtClean="0"/>
              <a:t>Screen mirroring device (Miracast is the generic term)</a:t>
            </a:r>
          </a:p>
          <a:p>
            <a:r>
              <a:rPr lang="en-US" sz="3000" dirty="0" smtClean="0"/>
              <a:t>Both connected to the same WIFI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8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MIRRORING DEVICES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157414"/>
            <a:ext cx="9303496" cy="4043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4954" y="6308462"/>
            <a:ext cx="964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SRC: 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www.tomsguide.com</a:t>
            </a:r>
            <a:r>
              <a:rPr lang="en-US" dirty="0">
                <a:hlinkClick r:id="rId4"/>
              </a:rPr>
              <a:t>/us/best-miracast-screen-mirroring,review-2286.html</a:t>
            </a:r>
            <a:endParaRPr lang="en-US" dirty="0"/>
          </a:p>
        </p:txBody>
      </p:sp>
      <p:sp>
        <p:nvSpPr>
          <p:cNvPr id="5" name="Donut 4"/>
          <p:cNvSpPr/>
          <p:nvPr/>
        </p:nvSpPr>
        <p:spPr>
          <a:xfrm>
            <a:off x="2041451" y="2317898"/>
            <a:ext cx="1765005" cy="701749"/>
          </a:xfrm>
          <a:prstGeom prst="donut">
            <a:avLst>
              <a:gd name="adj" fmla="val 7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4069" y="3019647"/>
            <a:ext cx="574381" cy="574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3658381" y="3169609"/>
            <a:ext cx="508800" cy="373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4403" y="3067340"/>
            <a:ext cx="539557" cy="5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1069</TotalTime>
  <Words>858</Words>
  <Application>Microsoft Macintosh PowerPoint</Application>
  <PresentationFormat>Widescreen</PresentationFormat>
  <Paragraphs>182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Wingdings 3</vt:lpstr>
      <vt:lpstr>Arial</vt:lpstr>
      <vt:lpstr>Ion Boardroom</vt:lpstr>
      <vt:lpstr>NON-LINEAR  WIRELESS PRESENTING</vt:lpstr>
      <vt:lpstr>INTRODUCTION</vt:lpstr>
      <vt:lpstr>TIED (WIRED)</vt:lpstr>
      <vt:lpstr>1. Presenting with a tablet/phone</vt:lpstr>
      <vt:lpstr>1. Presenting with a tablet/phone</vt:lpstr>
      <vt:lpstr>Multi Adapter</vt:lpstr>
      <vt:lpstr>TETHERED (WIRELESS)</vt:lpstr>
      <vt:lpstr>WIRELESS Presenting - REQUIREMENTS</vt:lpstr>
      <vt:lpstr>SCREEN MIRRORING DEVICES</vt:lpstr>
      <vt:lpstr>1. APPLE AIRPLAY</vt:lpstr>
      <vt:lpstr>Explanation (1)</vt:lpstr>
      <vt:lpstr>Explanation (2)</vt:lpstr>
      <vt:lpstr>2. GOOGLE CHROMECAST</vt:lpstr>
      <vt:lpstr>2. GOOGLE CHROMECAST</vt:lpstr>
      <vt:lpstr>3. MICROSOFT</vt:lpstr>
      <vt:lpstr>3. MICROSOFT</vt:lpstr>
      <vt:lpstr>4. Amazon Fire TV:</vt:lpstr>
      <vt:lpstr>5. Android TV Boxes</vt:lpstr>
      <vt:lpstr>RECORDING</vt:lpstr>
      <vt:lpstr>iPAD Pro</vt:lpstr>
      <vt:lpstr>RECORDING - SWIVL</vt:lpstr>
      <vt:lpstr>RECORDING - MOVI</vt:lpstr>
      <vt:lpstr>Simple Recording Devices</vt:lpstr>
      <vt:lpstr>MEDIA HOSTING</vt:lpstr>
      <vt:lpstr>Making VIDEO Recordings Available  – Media Hosting</vt:lpstr>
      <vt:lpstr>Making AUDIO Recordings Available  – Media Hosting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Colm Dunphy</dc:creator>
  <cp:lastModifiedBy>Colm Dunphy</cp:lastModifiedBy>
  <cp:revision>82</cp:revision>
  <cp:lastPrinted>2015-10-14T00:38:47Z</cp:lastPrinted>
  <dcterms:created xsi:type="dcterms:W3CDTF">2015-10-13T22:42:51Z</dcterms:created>
  <dcterms:modified xsi:type="dcterms:W3CDTF">2017-02-08T00:42:36Z</dcterms:modified>
</cp:coreProperties>
</file>